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4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8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54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88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25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83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77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36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99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3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B185-C924-4D9E-A367-740220A36744}" type="datetimeFigureOut">
              <a:rPr lang="cs-CZ" smtClean="0"/>
              <a:pPr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C979C-4490-4F3F-A329-1D10C99B2A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04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856897" y="2122662"/>
            <a:ext cx="2618272" cy="1752227"/>
            <a:chOff x="0" y="0"/>
            <a:chExt cx="2147040" cy="1291320"/>
          </a:xfrm>
        </p:grpSpPr>
        <p:pic>
          <p:nvPicPr>
            <p:cNvPr id="4" name="Picture 2" descr="C:\Users\skola\Desktop\deti-ve-skole-3-art-artwork-pixmac-ilustrace-82857011.jpg"/>
            <p:cNvPicPr>
              <a:picLocks noChangeAspect="1"/>
            </p:cNvPicPr>
            <p:nvPr/>
          </p:nvPicPr>
          <p:blipFill>
            <a:blip r:embed="rId2" cstate="print"/>
            <a:srcRect r="14" b="6794"/>
            <a:stretch>
              <a:fillRect/>
            </a:stretch>
          </p:blipFill>
          <p:spPr>
            <a:xfrm>
              <a:off x="0" y="0"/>
              <a:ext cx="2147040" cy="12913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Zaoblený obdélník 3"/>
            <p:cNvSpPr/>
            <p:nvPr/>
          </p:nvSpPr>
          <p:spPr>
            <a:xfrm>
              <a:off x="591840" y="283319"/>
              <a:ext cx="1011239" cy="446759"/>
            </a:xfrm>
            <a:custGeom>
              <a:avLst>
                <a:gd name="f1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3600"/>
                <a:gd name="f11" fmla="abs f4"/>
                <a:gd name="f12" fmla="abs f5"/>
                <a:gd name="f13" fmla="abs f6"/>
                <a:gd name="f14" fmla="*/ f8 1 180"/>
                <a:gd name="f15" fmla="val f10"/>
                <a:gd name="f16" fmla="+- 0 0 f2"/>
                <a:gd name="f17" fmla="?: f11 f4 1"/>
                <a:gd name="f18" fmla="?: f12 f5 1"/>
                <a:gd name="f19" fmla="?: f13 f6 1"/>
                <a:gd name="f20" fmla="*/ f9 f14 1"/>
                <a:gd name="f21" fmla="+- f7 f15 0"/>
                <a:gd name="f22" fmla="*/ f17 1 21600"/>
                <a:gd name="f23" fmla="*/ f18 1 21600"/>
                <a:gd name="f24" fmla="*/ 21600 f17 1"/>
                <a:gd name="f25" fmla="*/ 21600 f18 1"/>
                <a:gd name="f26" fmla="+- 0 0 f20"/>
                <a:gd name="f27" fmla="+- f7 0 f21"/>
                <a:gd name="f28" fmla="+- f21 0 f7"/>
                <a:gd name="f29" fmla="min f23 f22"/>
                <a:gd name="f30" fmla="*/ f24 1 f19"/>
                <a:gd name="f31" fmla="*/ f25 1 f19"/>
                <a:gd name="f32" fmla="*/ f26 f1 1"/>
                <a:gd name="f33" fmla="abs f27"/>
                <a:gd name="f34" fmla="abs f28"/>
                <a:gd name="f35" fmla="?: f27 f16 f2"/>
                <a:gd name="f36" fmla="?: f27 f2 f16"/>
                <a:gd name="f37" fmla="?: f27 f3 f2"/>
                <a:gd name="f38" fmla="?: f27 f2 f3"/>
                <a:gd name="f39" fmla="?: f28 f16 f2"/>
                <a:gd name="f40" fmla="?: f28 f2 f16"/>
                <a:gd name="f41" fmla="?: f27 0 f1"/>
                <a:gd name="f42" fmla="?: f27 f1 0"/>
                <a:gd name="f43" fmla="val f30"/>
                <a:gd name="f44" fmla="val f31"/>
                <a:gd name="f45" fmla="*/ f32 1 f8"/>
                <a:gd name="f46" fmla="?: f27 f38 f37"/>
                <a:gd name="f47" fmla="?: f27 f37 f38"/>
                <a:gd name="f48" fmla="?: f28 f36 f35"/>
                <a:gd name="f49" fmla="*/ f21 f29 1"/>
                <a:gd name="f50" fmla="*/ f7 f29 1"/>
                <a:gd name="f51" fmla="*/ f33 f29 1"/>
                <a:gd name="f52" fmla="*/ f34 f29 1"/>
                <a:gd name="f53" fmla="+- f44 0 f15"/>
                <a:gd name="f54" fmla="+- f43 0 f15"/>
                <a:gd name="f55" fmla="+- f45 0 f2"/>
                <a:gd name="f56" fmla="?: f28 f47 f46"/>
                <a:gd name="f57" fmla="*/ f44 f29 1"/>
                <a:gd name="f58" fmla="*/ f43 f29 1"/>
                <a:gd name="f59" fmla="+- f55 f2 0"/>
                <a:gd name="f60" fmla="+- f44 0 f53"/>
                <a:gd name="f61" fmla="+- f43 0 f54"/>
                <a:gd name="f62" fmla="+- f53 0 f44"/>
                <a:gd name="f63" fmla="+- f54 0 f43"/>
                <a:gd name="f64" fmla="*/ f53 f29 1"/>
                <a:gd name="f65" fmla="*/ f54 f29 1"/>
                <a:gd name="f66" fmla="*/ f59 f8 1"/>
                <a:gd name="f67" fmla="abs f60"/>
                <a:gd name="f68" fmla="?: f60 0 f1"/>
                <a:gd name="f69" fmla="?: f60 f1 0"/>
                <a:gd name="f70" fmla="?: f60 f39 f40"/>
                <a:gd name="f71" fmla="abs f61"/>
                <a:gd name="f72" fmla="abs f62"/>
                <a:gd name="f73" fmla="?: f61 f16 f2"/>
                <a:gd name="f74" fmla="?: f61 f2 f16"/>
                <a:gd name="f75" fmla="?: f61 f3 f2"/>
                <a:gd name="f76" fmla="?: f61 f2 f3"/>
                <a:gd name="f77" fmla="abs f63"/>
                <a:gd name="f78" fmla="?: f63 f16 f2"/>
                <a:gd name="f79" fmla="?: f63 f2 f16"/>
                <a:gd name="f80" fmla="?: f63 f42 f41"/>
                <a:gd name="f81" fmla="?: f63 f41 f42"/>
                <a:gd name="f82" fmla="*/ f66 1 f1"/>
                <a:gd name="f83" fmla="?: f28 f69 f68"/>
                <a:gd name="f84" fmla="?: f28 f68 f69"/>
                <a:gd name="f85" fmla="?: f61 f76 f75"/>
                <a:gd name="f86" fmla="?: f61 f75 f76"/>
                <a:gd name="f87" fmla="?: f62 f74 f73"/>
                <a:gd name="f88" fmla="?: f27 f80 f81"/>
                <a:gd name="f89" fmla="?: f27 f78 f79"/>
                <a:gd name="f90" fmla="*/ f67 f29 1"/>
                <a:gd name="f91" fmla="*/ f71 f29 1"/>
                <a:gd name="f92" fmla="*/ f72 f29 1"/>
                <a:gd name="f93" fmla="*/ f77 f29 1"/>
                <a:gd name="f94" fmla="+- 0 0 f82"/>
                <a:gd name="f95" fmla="?: f60 f83 f84"/>
                <a:gd name="f96" fmla="?: f62 f86 f85"/>
                <a:gd name="f97" fmla="+- 0 0 f94"/>
                <a:gd name="f98" fmla="*/ f97 f1 1"/>
                <a:gd name="f99" fmla="*/ f98 1 f8"/>
                <a:gd name="f100" fmla="+- f99 0 f2"/>
                <a:gd name="f101" fmla="cos 1 f100"/>
                <a:gd name="f102" fmla="+- 0 0 f101"/>
                <a:gd name="f103" fmla="+- 0 0 f102"/>
                <a:gd name="f104" fmla="val f103"/>
                <a:gd name="f105" fmla="+- 0 0 f104"/>
                <a:gd name="f106" fmla="*/ f15 f105 1"/>
                <a:gd name="f107" fmla="*/ f106 3163 1"/>
                <a:gd name="f108" fmla="*/ f107 1 7636"/>
                <a:gd name="f109" fmla="+- f7 f108 0"/>
                <a:gd name="f110" fmla="+- f43 0 f108"/>
                <a:gd name="f111" fmla="+- f44 0 f108"/>
                <a:gd name="f112" fmla="*/ f109 f29 1"/>
                <a:gd name="f113" fmla="*/ f110 f29 1"/>
                <a:gd name="f114" fmla="*/ f111 f29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2" t="f112" r="f113" b="f114"/>
              <a:pathLst>
                <a:path>
                  <a:moveTo>
                    <a:pt x="f49" y="f50"/>
                  </a:moveTo>
                  <a:arcTo wR="f51" hR="f52" stAng="f56" swAng="f48"/>
                  <a:lnTo>
                    <a:pt x="f50" y="f64"/>
                  </a:lnTo>
                  <a:arcTo wR="f52" hR="f90" stAng="f95" swAng="f70"/>
                  <a:lnTo>
                    <a:pt x="f65" y="f57"/>
                  </a:lnTo>
                  <a:arcTo wR="f91" hR="f92" stAng="f96" swAng="f87"/>
                  <a:lnTo>
                    <a:pt x="f58" y="f49"/>
                  </a:lnTo>
                  <a:arcTo wR="f93" hR="f51" stAng="f88" swAng="f89"/>
                  <a:close/>
                </a:path>
              </a:pathLst>
            </a:custGeom>
            <a:gradFill>
              <a:gsLst>
                <a:gs pos="0">
                  <a:srgbClr val="5D417E"/>
                </a:gs>
                <a:gs pos="100000">
                  <a:srgbClr val="7B58A6"/>
                </a:gs>
              </a:gsLst>
              <a:lin ang="16200000"/>
            </a:gradFill>
            <a:ln w="9360">
              <a:solidFill>
                <a:srgbClr val="7D60A0"/>
              </a:solidFill>
              <a:prstDash val="solid"/>
            </a:ln>
            <a:effectLst>
              <a:outerShdw dist="23040" dir="5400000" algn="tl">
                <a:srgbClr val="000000">
                  <a:alpha val="35000"/>
                </a:srgbClr>
              </a:outerShdw>
            </a:effectLst>
          </p:spPr>
          <p:txBody>
            <a:bodyPr vert="horz" wrap="square" lIns="91440" tIns="45720" rIns="91440" bIns="45720" anchor="ctr" anchorCtr="0" compatLnSpc="0"/>
            <a:lstStyle/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ZŠ a MŠ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000" b="1" kern="150" dirty="0">
                  <a:solidFill>
                    <a:srgbClr val="FFFF00"/>
                  </a:solidFill>
                  <a:effectLst/>
                  <a:latin typeface="Courier New"/>
                  <a:ea typeface="Arial Unicode MS"/>
                  <a:cs typeface="Tahoma"/>
                </a:rPr>
                <a:t> Haňovice</a:t>
              </a:r>
              <a:endParaRPr lang="cs-CZ" sz="1200" kern="150" dirty="0">
                <a:effectLst/>
                <a:latin typeface="Times New Roman"/>
                <a:ea typeface="Arial Unicode MS"/>
                <a:cs typeface="Tahoma"/>
              </a:endParaRPr>
            </a:p>
          </p:txBody>
        </p:sp>
      </p:grp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648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646452"/>
              </p:ext>
            </p:extLst>
          </p:nvPr>
        </p:nvGraphicFramePr>
        <p:xfrm>
          <a:off x="539552" y="3861049"/>
          <a:ext cx="8064896" cy="291475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72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272"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Kritéria</a:t>
                      </a:r>
                      <a:r>
                        <a:rPr lang="cs-CZ" sz="1400" baseline="0" dirty="0">
                          <a:solidFill>
                            <a:schemeClr val="tx1"/>
                          </a:solidFill>
                        </a:rPr>
                        <a:t> pro přijetí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Body </a:t>
                      </a:r>
                      <a:endParaRPr lang="cs-CZ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1. Děti</a:t>
                      </a:r>
                      <a:r>
                        <a:rPr lang="cs-CZ" sz="1400" baseline="0" dirty="0"/>
                        <a:t> s povinnou předškolní docházkou – přednostně s trvalým bydlištěm v Haňovicích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862">
                <a:tc>
                  <a:txBody>
                    <a:bodyPr/>
                    <a:lstStyle/>
                    <a:p>
                      <a:r>
                        <a:rPr lang="cs-CZ" sz="1400" dirty="0"/>
                        <a:t>2. Děti,</a:t>
                      </a:r>
                      <a:r>
                        <a:rPr lang="cs-CZ" sz="1400" baseline="0" dirty="0"/>
                        <a:t> které před začátkem školního roku dosáhnou nejméně 4 let věku – přednostně s trvalým bydlištěm v  Haňovicích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r>
                        <a:rPr lang="cs-CZ" sz="1400" dirty="0"/>
                        <a:t>3. Děti,</a:t>
                      </a:r>
                      <a:r>
                        <a:rPr lang="cs-CZ" sz="1400" baseline="0" dirty="0"/>
                        <a:t> které před začátkem školního roku dosáhnou nejméně 3 let věku – přednostně s trvalým bydlištěm v Haňovicích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4. Děti,</a:t>
                      </a:r>
                      <a:r>
                        <a:rPr lang="cs-CZ" sz="1400" baseline="0" dirty="0"/>
                        <a:t> které mají v MŠ  v Haňovicích sourozence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/>
                        <a:t>5. Ostatní</a:t>
                      </a:r>
                      <a:r>
                        <a:rPr lang="cs-CZ" sz="1400" baseline="0" dirty="0"/>
                        <a:t> děti podle věku (přednost mají děti dříve narozené a přednostně s trvalým bydlištěm v Haňovicích)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873">
                <a:tc>
                  <a:txBody>
                    <a:bodyPr/>
                    <a:lstStyle/>
                    <a:p>
                      <a:r>
                        <a:rPr lang="cs-CZ" sz="1400" dirty="0"/>
                        <a:t>6. Ostatní děti podle věku z okolních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Obdélník 11"/>
          <p:cNvSpPr/>
          <p:nvPr/>
        </p:nvSpPr>
        <p:spPr>
          <a:xfrm>
            <a:off x="585790" y="164813"/>
            <a:ext cx="7586609" cy="16312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Zápis do MŠ</a:t>
            </a:r>
          </a:p>
          <a:p>
            <a:pPr lvl="0" algn="ctr"/>
            <a:r>
              <a:rPr lang="cs-CZ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 školní rok 2023/2024</a:t>
            </a:r>
          </a:p>
          <a:p>
            <a:pPr lvl="0" algn="ctr"/>
            <a:endParaRPr lang="cs-CZ" sz="1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807560" y="1840718"/>
            <a:ext cx="4364839" cy="166199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Pondělí 2. 5. 2023</a:t>
            </a:r>
          </a:p>
          <a:p>
            <a:pPr algn="ctr"/>
            <a:r>
              <a:rPr lang="cs-CZ" sz="2800" b="1" dirty="0"/>
              <a:t> od 8 do 16 hod. v MŠ</a:t>
            </a:r>
          </a:p>
          <a:p>
            <a:pPr algn="ctr"/>
            <a:r>
              <a:rPr lang="cs-CZ" b="1" dirty="0"/>
              <a:t>Veškerou dokumentaci obdržíte u zápisu</a:t>
            </a:r>
          </a:p>
          <a:p>
            <a:pPr algn="ctr"/>
            <a:endParaRPr lang="cs-CZ" sz="1400" b="1" dirty="0"/>
          </a:p>
          <a:p>
            <a:pPr algn="ctr"/>
            <a:r>
              <a:rPr lang="cs-CZ" sz="1400" b="1" dirty="0"/>
              <a:t>Podrobnosti na www.zsamshanovice.cz</a:t>
            </a:r>
          </a:p>
        </p:txBody>
      </p:sp>
    </p:spTree>
    <p:extLst>
      <p:ext uri="{BB962C8B-B14F-4D97-AF65-F5344CB8AC3E}">
        <p14:creationId xmlns:p14="http://schemas.microsoft.com/office/powerpoint/2010/main" val="204548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147</Words>
  <Application>Microsoft Office PowerPoint</Application>
  <PresentationFormat>Předvádění na obrazovce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Motiv systému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skola</dc:creator>
  <cp:lastModifiedBy>škola Haňovice</cp:lastModifiedBy>
  <cp:revision>21</cp:revision>
  <cp:lastPrinted>2023-02-16T13:03:08Z</cp:lastPrinted>
  <dcterms:created xsi:type="dcterms:W3CDTF">2017-04-07T08:26:24Z</dcterms:created>
  <dcterms:modified xsi:type="dcterms:W3CDTF">2023-02-16T13:04:57Z</dcterms:modified>
</cp:coreProperties>
</file>