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74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28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54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88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25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8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83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77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36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99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5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9B185-C924-4D9E-A367-740220A36744}" type="datetimeFigureOut">
              <a:rPr lang="cs-CZ" smtClean="0"/>
              <a:pPr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04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/>
          <p:nvPr/>
        </p:nvGrpSpPr>
        <p:grpSpPr>
          <a:xfrm>
            <a:off x="856897" y="2122662"/>
            <a:ext cx="2618272" cy="1752227"/>
            <a:chOff x="0" y="0"/>
            <a:chExt cx="2147040" cy="1291320"/>
          </a:xfrm>
        </p:grpSpPr>
        <p:pic>
          <p:nvPicPr>
            <p:cNvPr id="4" name="Picture 2" descr="C:\Users\skola\Desktop\deti-ve-skole-3-art-artwork-pixmac-ilustrace-82857011.jpg"/>
            <p:cNvPicPr>
              <a:picLocks noChangeAspect="1"/>
            </p:cNvPicPr>
            <p:nvPr/>
          </p:nvPicPr>
          <p:blipFill>
            <a:blip r:embed="rId2" cstate="print"/>
            <a:srcRect r="14" b="6794"/>
            <a:stretch>
              <a:fillRect/>
            </a:stretch>
          </p:blipFill>
          <p:spPr>
            <a:xfrm>
              <a:off x="0" y="0"/>
              <a:ext cx="2147040" cy="12913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Zaoblený obdélník 3"/>
            <p:cNvSpPr/>
            <p:nvPr/>
          </p:nvSpPr>
          <p:spPr>
            <a:xfrm>
              <a:off x="591840" y="283319"/>
              <a:ext cx="1011239" cy="446759"/>
            </a:xfrm>
            <a:custGeom>
              <a:avLst>
                <a:gd name="f1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360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gradFill>
              <a:gsLst>
                <a:gs pos="0">
                  <a:srgbClr val="5D417E"/>
                </a:gs>
                <a:gs pos="100000">
                  <a:srgbClr val="7B58A6"/>
                </a:gs>
              </a:gsLst>
              <a:lin ang="16200000"/>
            </a:gradFill>
            <a:ln w="9360">
              <a:solidFill>
                <a:srgbClr val="7D60A0"/>
              </a:solidFill>
              <a:prstDash val="solid"/>
            </a:ln>
            <a:effectLst>
              <a:outerShdw dist="23040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1440" tIns="45720" rIns="91440" bIns="45720" anchor="ctr" anchorCtr="0" compatLnSpc="0"/>
            <a:lstStyle/>
            <a:p>
              <a:pPr algn="ctr">
                <a:spcAft>
                  <a:spcPts val="0"/>
                </a:spcAft>
              </a:pPr>
              <a:r>
                <a:rPr lang="cs-CZ" sz="1000" b="1" kern="150" dirty="0">
                  <a:solidFill>
                    <a:srgbClr val="FFFF00"/>
                  </a:solidFill>
                  <a:effectLst/>
                  <a:latin typeface="Courier New"/>
                  <a:ea typeface="Arial Unicode MS"/>
                  <a:cs typeface="Tahoma"/>
                </a:rPr>
                <a:t> ZŠ a MŠ</a:t>
              </a:r>
              <a:endParaRPr lang="cs-CZ" sz="1200" kern="150" dirty="0">
                <a:effectLst/>
                <a:latin typeface="Times New Roman"/>
                <a:ea typeface="Arial Unicode MS"/>
                <a:cs typeface="Tahoma"/>
              </a:endParaRPr>
            </a:p>
            <a:p>
              <a:pPr algn="ctr">
                <a:spcAft>
                  <a:spcPts val="0"/>
                </a:spcAft>
              </a:pPr>
              <a:r>
                <a:rPr lang="cs-CZ" sz="1000" b="1" kern="150" dirty="0">
                  <a:solidFill>
                    <a:srgbClr val="FFFF00"/>
                  </a:solidFill>
                  <a:effectLst/>
                  <a:latin typeface="Courier New"/>
                  <a:ea typeface="Arial Unicode MS"/>
                  <a:cs typeface="Tahoma"/>
                </a:rPr>
                <a:t> Haňovice</a:t>
              </a:r>
              <a:endParaRPr lang="cs-CZ" sz="1200" kern="150" dirty="0">
                <a:effectLst/>
                <a:latin typeface="Times New Roman"/>
                <a:ea typeface="Arial Unicode MS"/>
                <a:cs typeface="Tahoma"/>
              </a:endParaRPr>
            </a:p>
          </p:txBody>
        </p:sp>
      </p:grp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164813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646452"/>
              </p:ext>
            </p:extLst>
          </p:nvPr>
        </p:nvGraphicFramePr>
        <p:xfrm>
          <a:off x="539552" y="3861049"/>
          <a:ext cx="8064896" cy="291475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2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272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Kritéria</a:t>
                      </a:r>
                      <a:r>
                        <a:rPr lang="cs-CZ" sz="1400" baseline="0" dirty="0">
                          <a:solidFill>
                            <a:schemeClr val="tx1"/>
                          </a:solidFill>
                        </a:rPr>
                        <a:t> pro přijetí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Body 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r>
                        <a:rPr lang="cs-CZ" sz="1400" dirty="0"/>
                        <a:t>1. Děti</a:t>
                      </a:r>
                      <a:r>
                        <a:rPr lang="cs-CZ" sz="1400" baseline="0" dirty="0"/>
                        <a:t> s povinnou předškolní docházkou – přednostně s trvalým bydlištěm v Haňovicích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62">
                <a:tc>
                  <a:txBody>
                    <a:bodyPr/>
                    <a:lstStyle/>
                    <a:p>
                      <a:r>
                        <a:rPr lang="cs-CZ" sz="1400" dirty="0"/>
                        <a:t>2. Děti,</a:t>
                      </a:r>
                      <a:r>
                        <a:rPr lang="cs-CZ" sz="1400" baseline="0" dirty="0"/>
                        <a:t> které před začátkem školního roku dosáhnou nejméně 4 let věku – přednostně s trvalým bydlištěm v  Haňovicích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r>
                        <a:rPr lang="cs-CZ" sz="1400" dirty="0"/>
                        <a:t>3. Děti,</a:t>
                      </a:r>
                      <a:r>
                        <a:rPr lang="cs-CZ" sz="1400" baseline="0" dirty="0"/>
                        <a:t> které před začátkem školního roku dosáhnou nejméně 3 let věku – přednostně s trvalým bydlištěm v Haňovicích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4. Děti,</a:t>
                      </a:r>
                      <a:r>
                        <a:rPr lang="cs-CZ" sz="1400" baseline="0" dirty="0"/>
                        <a:t> které mají v MŠ  v Haňovicích sourozence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5. Ostatní</a:t>
                      </a:r>
                      <a:r>
                        <a:rPr lang="cs-CZ" sz="1400" baseline="0" dirty="0"/>
                        <a:t> děti podle věku (přednost mají děti dříve narozené a přednostně s trvalým bydlištěm v Haňovicích)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r>
                        <a:rPr lang="cs-CZ" sz="1400" dirty="0"/>
                        <a:t>6. Ostatní děti podle věku z okolních obcí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Obdélník 11"/>
          <p:cNvSpPr/>
          <p:nvPr/>
        </p:nvSpPr>
        <p:spPr>
          <a:xfrm>
            <a:off x="585790" y="164813"/>
            <a:ext cx="7586609" cy="1631216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cs-CZ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Zápis do MŠ</a:t>
            </a:r>
          </a:p>
          <a:p>
            <a:pPr lvl="0" algn="ctr"/>
            <a:r>
              <a:rPr lang="cs-CZ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pro školní rok 2023/2024</a:t>
            </a:r>
          </a:p>
          <a:p>
            <a:pPr lvl="0" algn="ctr"/>
            <a:endParaRPr lang="cs-CZ" sz="12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807560" y="1840718"/>
            <a:ext cx="4364839" cy="166199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Pondělí 2. 5. 2023</a:t>
            </a:r>
          </a:p>
          <a:p>
            <a:pPr algn="ctr"/>
            <a:r>
              <a:rPr lang="cs-CZ" sz="2800" b="1" dirty="0"/>
              <a:t> od 8 do 16 hod. v MŠ</a:t>
            </a:r>
          </a:p>
          <a:p>
            <a:pPr algn="ctr"/>
            <a:r>
              <a:rPr lang="cs-CZ" b="1" dirty="0"/>
              <a:t>Veškerou dokumentaci obdržíte u zápisu</a:t>
            </a:r>
          </a:p>
          <a:p>
            <a:pPr algn="ctr"/>
            <a:endParaRPr lang="cs-CZ" sz="1400" b="1" dirty="0"/>
          </a:p>
          <a:p>
            <a:pPr algn="ctr"/>
            <a:r>
              <a:rPr lang="cs-CZ" sz="1400" b="1" dirty="0"/>
              <a:t>Podrobnosti na www.zsamshanovice.cz</a:t>
            </a:r>
          </a:p>
        </p:txBody>
      </p:sp>
    </p:spTree>
    <p:extLst>
      <p:ext uri="{BB962C8B-B14F-4D97-AF65-F5344CB8AC3E}">
        <p14:creationId xmlns:p14="http://schemas.microsoft.com/office/powerpoint/2010/main" val="2045488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147</Words>
  <Application>Microsoft Office PowerPoint</Application>
  <PresentationFormat>Předvádění na obrazovce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Times New Roman</vt:lpstr>
      <vt:lpstr>Motiv systému Office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skola</dc:creator>
  <cp:lastModifiedBy>škola Haňovice</cp:lastModifiedBy>
  <cp:revision>21</cp:revision>
  <cp:lastPrinted>2023-02-16T13:03:08Z</cp:lastPrinted>
  <dcterms:created xsi:type="dcterms:W3CDTF">2017-04-07T08:26:24Z</dcterms:created>
  <dcterms:modified xsi:type="dcterms:W3CDTF">2023-02-16T13:04:57Z</dcterms:modified>
</cp:coreProperties>
</file>